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99" r:id="rId3"/>
    <p:sldId id="360" r:id="rId4"/>
    <p:sldId id="361" r:id="rId5"/>
    <p:sldId id="362" r:id="rId6"/>
    <p:sldId id="363" r:id="rId7"/>
    <p:sldId id="364" r:id="rId8"/>
    <p:sldId id="359" r:id="rId9"/>
    <p:sldId id="331" r:id="rId1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3150DD-B677-49BF-8CFD-E56C8424B55C}" v="3" dt="2020-09-17T01:43:08.6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F63150DD-B677-49BF-8CFD-E56C8424B55C}"/>
    <pc:docChg chg="custSel modSld">
      <pc:chgData name="siti mohtar" userId="fa34d19df649bcae" providerId="LiveId" clId="{F63150DD-B677-49BF-8CFD-E56C8424B55C}" dt="2020-09-22T03:29:50.978" v="10" actId="20577"/>
      <pc:docMkLst>
        <pc:docMk/>
      </pc:docMkLst>
      <pc:sldChg chg="addSp modSp mod">
        <pc:chgData name="siti mohtar" userId="fa34d19df649bcae" providerId="LiveId" clId="{F63150DD-B677-49BF-8CFD-E56C8424B55C}" dt="2020-09-14T02:32:55.207" v="5" actId="1076"/>
        <pc:sldMkLst>
          <pc:docMk/>
          <pc:sldMk cId="3401787836" sldId="299"/>
        </pc:sldMkLst>
        <pc:spChg chg="mod">
          <ac:chgData name="siti mohtar" userId="fa34d19df649bcae" providerId="LiveId" clId="{F63150DD-B677-49BF-8CFD-E56C8424B55C}" dt="2020-09-14T02:32:51.751" v="4" actId="20577"/>
          <ac:spMkLst>
            <pc:docMk/>
            <pc:sldMk cId="3401787836" sldId="299"/>
            <ac:spMk id="4" creationId="{6FC78692-646B-4A19-BBC3-9E0649C2B188}"/>
          </ac:spMkLst>
        </pc:spChg>
        <pc:picChg chg="add mod">
          <ac:chgData name="siti mohtar" userId="fa34d19df649bcae" providerId="LiveId" clId="{F63150DD-B677-49BF-8CFD-E56C8424B55C}" dt="2020-09-14T02:32:55.207" v="5" actId="1076"/>
          <ac:picMkLst>
            <pc:docMk/>
            <pc:sldMk cId="3401787836" sldId="299"/>
            <ac:picMk id="2" creationId="{053902C0-3A2E-4776-AD14-A6A3186E5AE8}"/>
          </ac:picMkLst>
        </pc:picChg>
      </pc:sldChg>
      <pc:sldChg chg="modSp mod">
        <pc:chgData name="siti mohtar" userId="fa34d19df649bcae" providerId="LiveId" clId="{F63150DD-B677-49BF-8CFD-E56C8424B55C}" dt="2020-09-22T03:29:38.598" v="9" actId="20577"/>
        <pc:sldMkLst>
          <pc:docMk/>
          <pc:sldMk cId="3826437693" sldId="308"/>
        </pc:sldMkLst>
        <pc:spChg chg="mod">
          <ac:chgData name="siti mohtar" userId="fa34d19df649bcae" providerId="LiveId" clId="{F63150DD-B677-49BF-8CFD-E56C8424B55C}" dt="2020-09-22T03:29:38.598" v="9" actId="20577"/>
          <ac:spMkLst>
            <pc:docMk/>
            <pc:sldMk cId="3826437693" sldId="308"/>
            <ac:spMk id="12" creationId="{F62746EF-DB2C-42D3-A4D4-B10E3DFD786D}"/>
          </ac:spMkLst>
        </pc:spChg>
      </pc:sldChg>
      <pc:sldChg chg="modSp mod">
        <pc:chgData name="siti mohtar" userId="fa34d19df649bcae" providerId="LiveId" clId="{F63150DD-B677-49BF-8CFD-E56C8424B55C}" dt="2020-09-22T03:29:50.978" v="10" actId="20577"/>
        <pc:sldMkLst>
          <pc:docMk/>
          <pc:sldMk cId="2230878962" sldId="363"/>
        </pc:sldMkLst>
        <pc:graphicFrameChg chg="modGraphic">
          <ac:chgData name="siti mohtar" userId="fa34d19df649bcae" providerId="LiveId" clId="{F63150DD-B677-49BF-8CFD-E56C8424B55C}" dt="2020-09-22T03:29:50.978" v="10" actId="20577"/>
          <ac:graphicFrameMkLst>
            <pc:docMk/>
            <pc:sldMk cId="2230878962" sldId="363"/>
            <ac:graphicFrameMk id="6" creationId="{A65DED37-30DA-4279-8F5E-C8D8CF71A8F7}"/>
          </ac:graphicFrameMkLst>
        </pc:graphicFrameChg>
      </pc:sldChg>
    </pc:docChg>
  </pc:docChgLst>
  <pc:docChgLst>
    <pc:chgData name="siti mohtar" userId="fa34d19df649bcae" providerId="LiveId" clId="{5791CF64-CAD0-4268-A718-71F4FC75C4A4}"/>
    <pc:docChg chg="modSld">
      <pc:chgData name="siti mohtar" userId="fa34d19df649bcae" providerId="LiveId" clId="{5791CF64-CAD0-4268-A718-71F4FC75C4A4}" dt="2020-07-16T04:17:11.513" v="3" actId="20577"/>
      <pc:docMkLst>
        <pc:docMk/>
      </pc:docMkLst>
      <pc:sldChg chg="modSp mod">
        <pc:chgData name="siti mohtar" userId="fa34d19df649bcae" providerId="LiveId" clId="{5791CF64-CAD0-4268-A718-71F4FC75C4A4}" dt="2020-07-16T04:17:02.936" v="1" actId="20577"/>
        <pc:sldMkLst>
          <pc:docMk/>
          <pc:sldMk cId="3401787836" sldId="299"/>
        </pc:sldMkLst>
        <pc:spChg chg="mod">
          <ac:chgData name="siti mohtar" userId="fa34d19df649bcae" providerId="LiveId" clId="{5791CF64-CAD0-4268-A718-71F4FC75C4A4}" dt="2020-07-16T04:17:02.936" v="1" actId="20577"/>
          <ac:spMkLst>
            <pc:docMk/>
            <pc:sldMk cId="3401787836" sldId="299"/>
            <ac:spMk id="5" creationId="{39E70CB1-72FB-4AF4-9A96-0828EE6555F7}"/>
          </ac:spMkLst>
        </pc:spChg>
      </pc:sldChg>
      <pc:sldChg chg="modSp mod">
        <pc:chgData name="siti mohtar" userId="fa34d19df649bcae" providerId="LiveId" clId="{5791CF64-CAD0-4268-A718-71F4FC75C4A4}" dt="2020-07-16T04:17:11.513" v="3" actId="20577"/>
        <pc:sldMkLst>
          <pc:docMk/>
          <pc:sldMk cId="844856136" sldId="359"/>
        </pc:sldMkLst>
        <pc:spChg chg="mod">
          <ac:chgData name="siti mohtar" userId="fa34d19df649bcae" providerId="LiveId" clId="{5791CF64-CAD0-4268-A718-71F4FC75C4A4}" dt="2020-07-16T04:17:11.513" v="3" actId="20577"/>
          <ac:spMkLst>
            <pc:docMk/>
            <pc:sldMk cId="844856136" sldId="359"/>
            <ac:spMk id="5" creationId="{39E70CB1-72FB-4AF4-9A96-0828EE6555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17A38-7A8E-4819-BF23-771B8B5F2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12B8D4-E7FD-4EBA-B9E8-E7E63241A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D550D-0157-472D-8B81-7422C7106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B94673-EB60-4D42-BFB0-AFAFD7DA2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509C-3E56-4FCE-9430-5B1B6E6B2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5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8D1E7-FE62-4FBB-BB6B-E2F9A87FF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F22B65-B50C-4F75-9483-349FE88DC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138CF-9A97-41AB-9FA9-E032F2FC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3DE81-3C16-49EC-A0A0-E5B9B1A78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77D70-EF6F-4DB5-B7FD-A342CA00B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55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1DAC03-14EE-44CC-BD04-FCF71820C9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E485B2-6BD0-4F8E-BAFE-B33D76697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7F2CC-5F53-4408-96D4-3AB6EB6FE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D5165-F7DF-4250-BF2C-F28A6118C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41C3F-3A18-4AE3-85E3-0785E686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A082-A567-466F-BE32-9BF553C29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1C53E-5CC6-4A10-BB88-0FECA60D9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7CDEE-E86C-44EB-ADBF-9A6F61EF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7798D-D14B-48D5-B37A-70902E017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FF79E-88DD-47B0-8EB6-921551165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CCBA-669C-4584-8FF6-298B09AE1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7DEBC-16CF-40F6-99A3-B783D3842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F3A11-A594-45FA-AFDA-994DBC24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CEC56-444C-4BB1-AF66-50EEF79BE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4FD69-1D2A-47D2-A02F-3D9467EA9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4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332FE-2800-43CC-BA9D-8910628D6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659C7-9AE6-460B-B4BD-E1429F4337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ED183D-0BA0-4125-9945-842F7A76C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3340C-C340-401F-A22B-57C753B6A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F0656-2164-4367-994A-8657B4F1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2424E-44F8-471C-81EB-313319DE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1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6BAE-DE71-4994-B46D-27188267D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D02DC-8A38-4E73-8773-7F3C9F034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536825-B5D9-4204-A9F0-2A0F841A2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81FD8D-00C6-44BA-9755-539D011BF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579869-B021-4DC0-AE2C-6AB1A8BB4E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161D37-45AA-4914-A370-BD3A6D4CB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24C077-8944-4FB6-B482-5F087C721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AD3E87-7F33-44A3-9AC1-748362AA2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9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5E437-DBFB-454A-8B36-6E4C6BC4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F27EAA-1FAD-457D-832D-4471441F6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D2B7BA-726F-4E2D-8E74-DB6814563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AC00E-3695-446B-A4C2-AD4CA550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7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3EA3FE-D367-4B7F-8023-F8904A0C9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DF6BF1-EACC-4930-8E6E-EC65EE4D3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6DF92-446B-4F3A-A39A-789B0A1B6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5CB5F-0AAA-4EB6-9CA2-9B9F602B5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35F2E-4615-489F-A225-D4C8E2DDB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FA7FE-1FAB-4556-A709-378421EC8D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8E11B-BC6D-4C2A-9595-DA514679D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E7504-2564-4271-9AFB-076F1B159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206E8-8011-43F0-8DC0-169387102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3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79620-1E77-42DD-AFEA-ABA78DC1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64BE16-4679-46F5-859D-036DF17DAA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A84FD2-685A-43F5-8491-989F42089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006BA6-82B9-46C1-8908-49C7C6597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50489-3E70-4D69-8245-CB0B52AF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83D296-73B9-44F5-B93B-3222D6A33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8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4ECD8F-AED5-46D5-9484-BA15C306F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68BE6-7300-4D2D-A722-8F994FCC9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57431-27AB-4C8F-845C-43EB0C694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73F1E-32B4-48E2-8D22-5CF2884FCAA5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5261A-76C9-4810-8A64-14B4A6207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180B9-7E29-4147-9712-88FD2BA6B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63227-48D9-48A9-AE70-188F67133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84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959" y="2745012"/>
            <a:ext cx="7778243" cy="1655762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dirty="0"/>
              <a:t>Monitoring &amp; Follow up </a:t>
            </a:r>
            <a:br>
              <a:rPr lang="en-US" sz="4400" b="1" dirty="0"/>
            </a:br>
            <a:r>
              <a:rPr lang="en-US" sz="4400" b="1" dirty="0"/>
              <a:t>for </a:t>
            </a:r>
            <a:br>
              <a:rPr lang="en-US" sz="4400" b="1" dirty="0"/>
            </a:br>
            <a:r>
              <a:rPr lang="en-US" sz="4400" b="1" dirty="0"/>
              <a:t>Major Depressive Disorder</a:t>
            </a:r>
            <a:endParaRPr lang="en-US" sz="2800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1389934" y="4400774"/>
            <a:ext cx="64681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MY" sz="4000" b="1" dirty="0" err="1">
                <a:solidFill>
                  <a:prstClr val="black"/>
                </a:solidFill>
              </a:rPr>
              <a:t>Dr.</a:t>
            </a:r>
            <a:r>
              <a:rPr lang="en-MY" sz="4000" b="1" dirty="0">
                <a:solidFill>
                  <a:prstClr val="black"/>
                </a:solidFill>
              </a:rPr>
              <a:t> </a:t>
            </a:r>
            <a:r>
              <a:rPr lang="en-MY" sz="4000" b="1" dirty="0" err="1">
                <a:solidFill>
                  <a:prstClr val="black"/>
                </a:solidFill>
              </a:rPr>
              <a:t>Masseni</a:t>
            </a:r>
            <a:r>
              <a:rPr lang="en-MY" sz="4000" b="1" dirty="0">
                <a:solidFill>
                  <a:prstClr val="black"/>
                </a:solidFill>
              </a:rPr>
              <a:t> Abd. Aziz</a:t>
            </a:r>
          </a:p>
          <a:p>
            <a:pPr lvl="0" algn="ctr">
              <a:defRPr/>
            </a:pPr>
            <a:r>
              <a:rPr lang="en-MY" sz="3600" dirty="0">
                <a:solidFill>
                  <a:prstClr val="black"/>
                </a:solidFill>
              </a:rPr>
              <a:t>Family Medicine Specialist</a:t>
            </a:r>
          </a:p>
          <a:p>
            <a:pPr lvl="0" algn="ctr">
              <a:defRPr/>
            </a:pPr>
            <a:r>
              <a:rPr lang="en-MY" sz="3600" dirty="0" err="1">
                <a:solidFill>
                  <a:prstClr val="black"/>
                </a:solidFill>
              </a:rPr>
              <a:t>Klinik</a:t>
            </a:r>
            <a:r>
              <a:rPr lang="en-MY" sz="3600" dirty="0">
                <a:solidFill>
                  <a:prstClr val="black"/>
                </a:solidFill>
              </a:rPr>
              <a:t> Kesihatan </a:t>
            </a:r>
            <a:r>
              <a:rPr lang="en-MY" sz="3600" dirty="0" err="1">
                <a:solidFill>
                  <a:prstClr val="black"/>
                </a:solidFill>
              </a:rPr>
              <a:t>Umbai</a:t>
            </a:r>
            <a:r>
              <a:rPr lang="en-MY" sz="3600" dirty="0">
                <a:solidFill>
                  <a:prstClr val="black"/>
                </a:solidFill>
              </a:rPr>
              <a:t>, Melaka</a:t>
            </a:r>
            <a:endParaRPr kumimoji="0" lang="en-MY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Learning Objective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760" y="1767841"/>
            <a:ext cx="913384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342900" lvl="1" indent="-342900"/>
            <a:endParaRPr lang="en-US" sz="3200" dirty="0"/>
          </a:p>
          <a:p>
            <a:pPr marL="0" indent="0">
              <a:buNone/>
            </a:pPr>
            <a:r>
              <a:rPr lang="en-US" sz="3200" dirty="0"/>
              <a:t>To know what are the parameter that should be consider in  monitoring of MDD.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 descr="Image result for TICK">
            <a:extLst>
              <a:ext uri="{FF2B5EF4-FFF2-40B4-BE49-F238E27FC236}">
                <a16:creationId xmlns:a16="http://schemas.microsoft.com/office/drawing/2014/main" id="{053902C0-3A2E-4776-AD14-A6A3186E5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14" y="2870898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Ongoing monitoring during treatment of  Major Depressive Disorder</a:t>
            </a:r>
            <a:r>
              <a:rPr lang="en-US" b="1" baseline="-25000" dirty="0"/>
              <a:t>1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675004-066D-4318-8EE3-6CF3BD39E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9675" y="1755775"/>
            <a:ext cx="8229600" cy="467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04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AA6D80F-3994-4E42-83E6-50E653DF8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411648"/>
            <a:ext cx="8148320" cy="70417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274" y="68227"/>
            <a:ext cx="10515600" cy="13255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Ongoing monitoring during treatment of  Major Depressive Disorder</a:t>
            </a:r>
            <a:r>
              <a:rPr lang="en-US" b="1" baseline="-25000" dirty="0"/>
              <a:t>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312876-23BD-48D9-B1F2-B69D19BAD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2087563"/>
            <a:ext cx="82296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12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Ongoing monitoring during treatment of  Major Depressive Disorder</a:t>
            </a:r>
            <a:r>
              <a:rPr lang="en-US" b="1" baseline="-25000" dirty="0"/>
              <a:t>3</a:t>
            </a:r>
            <a:r>
              <a:rPr lang="en-US" b="1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1BE7AE-5AF6-4072-BEAB-1AE718FAB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1195" y="2120896"/>
            <a:ext cx="7949609" cy="43719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BB591F-2019-4DA2-AA70-49C0C68B6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1194" y="1735884"/>
            <a:ext cx="7949609" cy="53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64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Risk Factors for Osteoporosis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A65DED37-30DA-4279-8F5E-C8D8CF71A8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840898"/>
              </p:ext>
            </p:extLst>
          </p:nvPr>
        </p:nvGraphicFramePr>
        <p:xfrm>
          <a:off x="760623" y="1779523"/>
          <a:ext cx="10670754" cy="4572000"/>
        </p:xfrm>
        <a:graphic>
          <a:graphicData uri="http://schemas.openxmlformats.org/drawingml/2006/table">
            <a:tbl>
              <a:tblPr firstRow="1" bandRow="1"/>
              <a:tblGrid>
                <a:gridCol w="5335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Non modifiable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Modifiable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Advancing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 age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Ethnic (oriental/Caucasian)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Female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Premature menopausal (&lt;45 y/old)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Family history of osteoporotic</a:t>
                      </a:r>
                      <a:r>
                        <a:rPr lang="en-US" sz="2400" baseline="0" dirty="0"/>
                        <a:t> fracture in first degree relative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Personal hx of fracture as an adult</a:t>
                      </a:r>
                      <a:endParaRPr lang="en-US" sz="2400" dirty="0"/>
                    </a:p>
                    <a:p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Low calcium and/or vit D  intake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Sedentary lifestyle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Cigarette smoking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dirty="0"/>
                        <a:t>Excessive</a:t>
                      </a:r>
                      <a:r>
                        <a:rPr lang="en-US" sz="2400" baseline="0" dirty="0"/>
                        <a:t> alcohol intake (&gt;3 units/day)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Excessive caffeine intake (&gt;3 drinks/day)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Low body weight (BMI &lt;19 kg/m</a:t>
                      </a:r>
                      <a:r>
                        <a:rPr lang="en-US" sz="2400" baseline="30000" dirty="0"/>
                        <a:t>2</a:t>
                      </a:r>
                      <a:r>
                        <a:rPr lang="en-US" sz="2400" baseline="0" dirty="0"/>
                        <a:t>)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Estrogen deficiency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Impaired vision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US" sz="2400" baseline="0" dirty="0"/>
                        <a:t>Recurrent falls</a:t>
                      </a:r>
                      <a:endParaRPr lang="en-US" sz="2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73CEB61-10A3-4046-B87D-050584D91A86}"/>
              </a:ext>
            </a:extLst>
          </p:cNvPr>
          <p:cNvSpPr txBox="1"/>
          <p:nvPr/>
        </p:nvSpPr>
        <p:spPr>
          <a:xfrm>
            <a:off x="3020461" y="6550223"/>
            <a:ext cx="9924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Ministry of Health, Malaysia. CPG Management of Osteoporosis. Putrajaya: </a:t>
            </a:r>
            <a:r>
              <a:rPr lang="en-US" sz="1400" dirty="0" err="1"/>
              <a:t>MoH</a:t>
            </a:r>
            <a:r>
              <a:rPr lang="en-US" sz="1400" dirty="0"/>
              <a:t>; 2012. </a:t>
            </a:r>
          </a:p>
        </p:txBody>
      </p:sp>
    </p:spTree>
    <p:extLst>
      <p:ext uri="{BB962C8B-B14F-4D97-AF65-F5344CB8AC3E}">
        <p14:creationId xmlns:p14="http://schemas.microsoft.com/office/powerpoint/2010/main" val="223087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Indication for BMD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7F3DFAB0-1F5E-4159-BC52-7014A435CE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520251"/>
              </p:ext>
            </p:extLst>
          </p:nvPr>
        </p:nvGraphicFramePr>
        <p:xfrm>
          <a:off x="1350803" y="1751921"/>
          <a:ext cx="9490393" cy="4511040"/>
        </p:xfrm>
        <a:graphic>
          <a:graphicData uri="http://schemas.openxmlformats.org/drawingml/2006/table">
            <a:tbl>
              <a:tblPr firstRow="1" bandRow="1"/>
              <a:tblGrid>
                <a:gridCol w="9490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Risk Factors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en-US" sz="2000" dirty="0"/>
                        <a:t>1. All</a:t>
                      </a:r>
                      <a:r>
                        <a:rPr lang="en-US" sz="2000" baseline="0" dirty="0"/>
                        <a:t> women aged 65 and  above &amp;  men aged 70 and above 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8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en-US" sz="2000" dirty="0"/>
                        <a:t>2. Presence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 of strong risk factors.</a:t>
                      </a:r>
                    </a:p>
                    <a:p>
                      <a:pPr marL="682625" indent="-220663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Estrogen deficiency</a:t>
                      </a:r>
                    </a:p>
                    <a:p>
                      <a:pPr marL="682625" indent="-220663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Glucocorticoid therapy</a:t>
                      </a:r>
                    </a:p>
                    <a:p>
                      <a:pPr marL="682625" indent="-220663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Maternal</a:t>
                      </a:r>
                      <a:r>
                        <a:rPr lang="en-US" sz="2000" baseline="0" dirty="0"/>
                        <a:t> family history of of hip fracture</a:t>
                      </a:r>
                    </a:p>
                    <a:p>
                      <a:pPr marL="682625" indent="-220663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Low BMI &lt;19kg/m</a:t>
                      </a:r>
                      <a:r>
                        <a:rPr lang="en-US" sz="2000" baseline="30000" dirty="0"/>
                        <a:t>2</a:t>
                      </a:r>
                      <a:endParaRPr lang="en-US" sz="2000" baseline="0" dirty="0"/>
                    </a:p>
                    <a:p>
                      <a:pPr marL="682625" indent="-220663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other condition as with osteoporosis e.g. drug</a:t>
                      </a:r>
                      <a:endParaRPr lang="en-US" sz="2000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3. Radiological osteopenia and/or vertebral</a:t>
                      </a:r>
                      <a:r>
                        <a:rPr lang="en-US" sz="2000" baseline="0" dirty="0"/>
                        <a:t> deformity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0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4. Previous</a:t>
                      </a:r>
                      <a:r>
                        <a:rPr lang="en-US" sz="2000" baseline="0" dirty="0"/>
                        <a:t> low trauma fracture of hips, spine and/or wrist</a:t>
                      </a:r>
                    </a:p>
                    <a:p>
                      <a:r>
                        <a:rPr lang="en-US" sz="2000" baseline="0" dirty="0"/>
                        <a:t>Loss of height, thoracic </a:t>
                      </a:r>
                      <a:r>
                        <a:rPr lang="en-US" sz="2000" baseline="0" dirty="0" err="1"/>
                        <a:t>kyphosis</a:t>
                      </a:r>
                      <a:endParaRPr lang="en-US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/>
                        <a:t>5. Low weight for age (Osteoporosis Self-assessment</a:t>
                      </a:r>
                      <a:r>
                        <a:rPr lang="en-US" sz="2000" baseline="0" dirty="0"/>
                        <a:t> Tools </a:t>
                      </a:r>
                      <a:r>
                        <a:rPr lang="en-US" sz="2000" dirty="0"/>
                        <a:t>for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Asians ) for</a:t>
                      </a:r>
                      <a:r>
                        <a:rPr lang="en-US" sz="2000" baseline="0" dirty="0"/>
                        <a:t> post      </a:t>
                      </a:r>
                      <a:r>
                        <a:rPr lang="en-US" sz="2000" baseline="0" dirty="0" err="1"/>
                        <a:t>menoupausal</a:t>
                      </a:r>
                      <a:r>
                        <a:rPr lang="en-US" sz="2000" baseline="0" dirty="0"/>
                        <a:t> women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755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/>
              <a:t>			Take </a:t>
            </a:r>
            <a:r>
              <a:rPr lang="en-US" b="1" dirty="0"/>
              <a:t>Home Message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D308733-F5B5-4923-9A20-1A16C23EA6E1}"/>
              </a:ext>
            </a:extLst>
          </p:cNvPr>
          <p:cNvSpPr txBox="1">
            <a:spLocks/>
          </p:cNvSpPr>
          <p:nvPr/>
        </p:nvSpPr>
        <p:spPr>
          <a:xfrm>
            <a:off x="838200" y="1981569"/>
            <a:ext cx="10515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 and follow up  is an important aspect in management of MDD especially in elderly and in high risk group as mention above.</a:t>
            </a:r>
          </a:p>
        </p:txBody>
      </p:sp>
    </p:spTree>
    <p:extLst>
      <p:ext uri="{BB962C8B-B14F-4D97-AF65-F5344CB8AC3E}">
        <p14:creationId xmlns:p14="http://schemas.microsoft.com/office/powerpoint/2010/main" val="844856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322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Aharoni</vt:lpstr>
      <vt:lpstr>Arial</vt:lpstr>
      <vt:lpstr>Calibri</vt:lpstr>
      <vt:lpstr>Calibri Light</vt:lpstr>
      <vt:lpstr>Office Theme</vt:lpstr>
      <vt:lpstr>PowerPoint Presentation</vt:lpstr>
      <vt:lpstr>   Learning Objective</vt:lpstr>
      <vt:lpstr>Ongoing monitoring during treatment of  Major Depressive Disorder1 </vt:lpstr>
      <vt:lpstr>Ongoing monitoring during treatment of  Major Depressive Disorder2</vt:lpstr>
      <vt:lpstr>Ongoing monitoring during treatment of  Major Depressive Disorder3 </vt:lpstr>
      <vt:lpstr>Risk Factors for Osteoporosis</vt:lpstr>
      <vt:lpstr>Indication for BMD</vt:lpstr>
      <vt:lpstr>   Take Home Message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6</cp:revision>
  <cp:lastPrinted>2020-09-17T01:42:46Z</cp:lastPrinted>
  <dcterms:created xsi:type="dcterms:W3CDTF">2020-02-10T02:12:26Z</dcterms:created>
  <dcterms:modified xsi:type="dcterms:W3CDTF">2020-09-22T03:30:02Z</dcterms:modified>
</cp:coreProperties>
</file>